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hEaty+kprfzB1Tw0XQ/6qKxPzS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6E49CE-C515-47F8-909C-73C02CB5EC6F}">
  <a:tblStyle styleId="{B36E49CE-C515-47F8-909C-73C02CB5EC6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A043150-FD0D-42B7-9633-9A6AD4C34EF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kubuntu.com/questions/1125541/word-prediction-like-android-keyboard" TargetMode="External"/><Relationship Id="rId3" Type="http://schemas.openxmlformats.org/officeDocument/2006/relationships/hyperlink" Target="https://askubuntu.com/questions/1125541/word-prediction-like-android-keyboard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ndroid-developers.googleblog.com/2012/08/creating-your-own-spelling-checker.html" TargetMode="External"/><Relationship Id="rId3" Type="http://schemas.openxmlformats.org/officeDocument/2006/relationships/hyperlink" Target="https://android-developers.googleblog.com/2012/08/creating-your-own-spelling-checker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c93ce0caa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6c93ce0caa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6c93ce0caa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c93ce0caa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6c93ce0caa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6c93ce0caa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6c93ce0caa_0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6c93ce0caa_0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6c93ce0caa_0_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c93ce0caa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6c93ce0caa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6c93ce0caa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c93ce0caa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c93ce0ca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6c93ce0caa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6c93ce0caa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6c93ce0caa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6c93ce0caa_0_2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c93ce0caa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6c93ce0caa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6c93ce0caa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6c93ce0caa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6c93ce0caa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6c93ce0caa_0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6c93ce0caa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6c93ce0caa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6c93ce0caa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6c93ce0caa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6c93ce0caa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6c93ce0caa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c93ce0caa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6c93ce0caa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6c93ce0caa_0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6c93ce0caa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6c93ce0caa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6c93ce0caa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c93ce0caa_0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c93ce0caa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6c93ce0caa_0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6c93ce0caa_0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6c93ce0caa_0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6c93ce0caa_0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6c93ce0caa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6c93ce0caa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6c93ce0caa_0_3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6c93ce0caa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6c93ce0caa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6c93ce0caa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c93ce0caa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c93ce0caa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6c93ce0caa_0_2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6c93ce0caa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6c93ce0caa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6c93ce0caa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6c93ce0caa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6c93ce0caa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6c93ce0caa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6c93ce0caa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6c93ce0caa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Perplexity is </a:t>
            </a: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inverse probability of the test set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normalized by the number of words</a:t>
            </a:r>
            <a:endParaRPr/>
          </a:p>
        </p:txBody>
      </p:sp>
      <p:sp>
        <p:nvSpPr>
          <p:cNvPr id="360" name="Google Shape;360;g16c93ce0caa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5c6ddfc4e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5c6ddfc4e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65c6ddfc4e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c93ce0caa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c93ce0caa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6c93ce0caa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c93ce0caa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c93ce0caa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6c93ce0caa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6c93ce0caa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6c93ce0caa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6c93ce0caa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c93ce0ca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c93ce0ca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-US" sz="14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https://askubuntu.com/questions/1125541/word-prediction-like-android-keyboard</a:t>
            </a:r>
            <a:endParaRPr/>
          </a:p>
        </p:txBody>
      </p:sp>
      <p:sp>
        <p:nvSpPr>
          <p:cNvPr id="181" name="Google Shape;181;g16c93ce0ca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6c93ce0caa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6c93ce0caa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-US" sz="14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https://android-developers.googleblog.com/2012/08/creating-your-own-spelling-checker.html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6c93ce0caa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c93ce0caa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c93ce0caa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6c93ce0caa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c93ce0caa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6c93ce0caa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6c93ce0caa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c93ce0caa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6c93ce0caa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6c93ce0caa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c93ce0caa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c93ce0caa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6c93ce0caa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Alt">
  <p:cSld name="Cover Al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0"/>
          <p:cNvPicPr preferRelativeResize="0"/>
          <p:nvPr/>
        </p:nvPicPr>
        <p:blipFill rotWithShape="1">
          <a:blip r:embed="rId2">
            <a:alphaModFix amt="20000"/>
          </a:blip>
          <a:srcRect b="3261" l="7293" r="32246" t="-1536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0"/>
          <p:cNvSpPr/>
          <p:nvPr/>
        </p:nvSpPr>
        <p:spPr>
          <a:xfrm>
            <a:off x="-2255" y="0"/>
            <a:ext cx="8116500" cy="5143500"/>
          </a:xfrm>
          <a:prstGeom prst="snip1Rect">
            <a:avLst>
              <a:gd fmla="val 17631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20"/>
          <p:cNvGrpSpPr/>
          <p:nvPr/>
        </p:nvGrpSpPr>
        <p:grpSpPr>
          <a:xfrm>
            <a:off x="7232085" y="0"/>
            <a:ext cx="1961158" cy="5143501"/>
            <a:chOff x="7239485" y="0"/>
            <a:chExt cx="1961158" cy="5143501"/>
          </a:xfrm>
        </p:grpSpPr>
        <p:sp>
          <p:nvSpPr>
            <p:cNvPr id="21" name="Google Shape;21;p20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0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0"/>
          <p:cNvSpPr txBox="1"/>
          <p:nvPr>
            <p:ph idx="1" type="subTitle"/>
          </p:nvPr>
        </p:nvSpPr>
        <p:spPr>
          <a:xfrm>
            <a:off x="627333" y="3071713"/>
            <a:ext cx="6898820" cy="9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600"/>
              <a:buNone/>
              <a:defRPr b="1" i="1" sz="26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20"/>
          <p:cNvSpPr txBox="1"/>
          <p:nvPr>
            <p:ph idx="2" type="body"/>
          </p:nvPr>
        </p:nvSpPr>
        <p:spPr>
          <a:xfrm>
            <a:off x="628650" y="4098064"/>
            <a:ext cx="6898821" cy="297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073AE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0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27" name="Google Shape;2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3126" y="86244"/>
            <a:ext cx="841520" cy="9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475" y="86250"/>
            <a:ext cx="2712425" cy="6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0"/>
          <p:cNvPicPr preferRelativeResize="0"/>
          <p:nvPr/>
        </p:nvPicPr>
        <p:blipFill rotWithShape="1">
          <a:blip r:embed="rId6">
            <a:alphaModFix/>
          </a:blip>
          <a:srcRect b="16765" l="0" r="0" t="-10900"/>
          <a:stretch/>
        </p:blipFill>
        <p:spPr>
          <a:xfrm>
            <a:off x="129475" y="764350"/>
            <a:ext cx="7907675" cy="19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0"/>
          <p:cNvSpPr txBox="1"/>
          <p:nvPr/>
        </p:nvSpPr>
        <p:spPr>
          <a:xfrm>
            <a:off x="2105450" y="2595875"/>
            <a:ext cx="41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INMIC 2022 @ FAST NU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 txBox="1"/>
          <p:nvPr>
            <p:ph idx="1" type="body"/>
          </p:nvPr>
        </p:nvSpPr>
        <p:spPr>
          <a:xfrm>
            <a:off x="4629150" y="3156709"/>
            <a:ext cx="3256822" cy="1628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9"/>
          <p:cNvSpPr txBox="1"/>
          <p:nvPr>
            <p:ph idx="2" type="body"/>
          </p:nvPr>
        </p:nvSpPr>
        <p:spPr>
          <a:xfrm>
            <a:off x="628600" y="1642279"/>
            <a:ext cx="3886200" cy="14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3" type="body"/>
          </p:nvPr>
        </p:nvSpPr>
        <p:spPr>
          <a:xfrm>
            <a:off x="4629150" y="1659678"/>
            <a:ext cx="3256822" cy="1427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4" type="body"/>
          </p:nvPr>
        </p:nvSpPr>
        <p:spPr>
          <a:xfrm>
            <a:off x="628600" y="3156709"/>
            <a:ext cx="3886200" cy="1628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type="title"/>
          </p:nvPr>
        </p:nvSpPr>
        <p:spPr>
          <a:xfrm>
            <a:off x="628650" y="576748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5" type="body"/>
          </p:nvPr>
        </p:nvSpPr>
        <p:spPr>
          <a:xfrm>
            <a:off x="628600" y="1258651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9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112" name="Google Shape;11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75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/>
          <p:nvPr>
            <p:ph idx="1" type="body"/>
          </p:nvPr>
        </p:nvSpPr>
        <p:spPr>
          <a:xfrm>
            <a:off x="628651" y="1655097"/>
            <a:ext cx="3019523" cy="3117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628651" y="556962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idx="2" type="body"/>
          </p:nvPr>
        </p:nvSpPr>
        <p:spPr>
          <a:xfrm>
            <a:off x="628600" y="1241023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30"/>
          <p:cNvSpPr/>
          <p:nvPr/>
        </p:nvSpPr>
        <p:spPr>
          <a:xfrm>
            <a:off x="0" y="4855037"/>
            <a:ext cx="9198300" cy="288600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118" name="Google Shape;11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075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4629150" y="1594013"/>
            <a:ext cx="3256822" cy="318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2" type="body"/>
          </p:nvPr>
        </p:nvSpPr>
        <p:spPr>
          <a:xfrm>
            <a:off x="628600" y="3888716"/>
            <a:ext cx="3886200" cy="894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1"/>
          <p:cNvSpPr/>
          <p:nvPr>
            <p:ph idx="3" type="pic"/>
          </p:nvPr>
        </p:nvSpPr>
        <p:spPr>
          <a:xfrm>
            <a:off x="628650" y="1581575"/>
            <a:ext cx="3886200" cy="2222393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1"/>
          <p:cNvSpPr txBox="1"/>
          <p:nvPr>
            <p:ph type="title"/>
          </p:nvPr>
        </p:nvSpPr>
        <p:spPr>
          <a:xfrm>
            <a:off x="628650" y="541653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4" type="body"/>
          </p:nvPr>
        </p:nvSpPr>
        <p:spPr>
          <a:xfrm>
            <a:off x="628650" y="1224353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31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126" name="Google Shape;12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300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129" name="Google Shape;1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75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Bullets">
  <p:cSld name="Text, Bulle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idx="1" type="body"/>
          </p:nvPr>
        </p:nvSpPr>
        <p:spPr>
          <a:xfrm>
            <a:off x="628650" y="2338772"/>
            <a:ext cx="7257322" cy="1878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33"/>
          <p:cNvSpPr txBox="1"/>
          <p:nvPr>
            <p:ph idx="2" type="body"/>
          </p:nvPr>
        </p:nvSpPr>
        <p:spPr>
          <a:xfrm>
            <a:off x="628600" y="1573526"/>
            <a:ext cx="7257322" cy="671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3" type="body"/>
          </p:nvPr>
        </p:nvSpPr>
        <p:spPr>
          <a:xfrm>
            <a:off x="628600" y="4264438"/>
            <a:ext cx="7257322" cy="497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 i="1" sz="1400">
                <a:solidFill>
                  <a:srgbClr val="0066A1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type="title"/>
          </p:nvPr>
        </p:nvSpPr>
        <p:spPr>
          <a:xfrm>
            <a:off x="628650" y="568393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3"/>
          <p:cNvSpPr txBox="1"/>
          <p:nvPr>
            <p:ph idx="4" type="body"/>
          </p:nvPr>
        </p:nvSpPr>
        <p:spPr>
          <a:xfrm>
            <a:off x="628550" y="1213495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33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137" name="Google Shape;13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75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Bullets, Content">
  <p:cSld name="Text, Bullets, Conte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idx="1" type="body"/>
          </p:nvPr>
        </p:nvSpPr>
        <p:spPr>
          <a:xfrm>
            <a:off x="628650" y="3254511"/>
            <a:ext cx="3886200" cy="1510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2" type="body"/>
          </p:nvPr>
        </p:nvSpPr>
        <p:spPr>
          <a:xfrm>
            <a:off x="628650" y="1592258"/>
            <a:ext cx="7257322" cy="1556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4"/>
          <p:cNvSpPr/>
          <p:nvPr>
            <p:ph idx="3" type="pic"/>
          </p:nvPr>
        </p:nvSpPr>
        <p:spPr>
          <a:xfrm>
            <a:off x="4629150" y="3254510"/>
            <a:ext cx="3256822" cy="1510936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34"/>
          <p:cNvSpPr txBox="1"/>
          <p:nvPr>
            <p:ph type="title"/>
          </p:nvPr>
        </p:nvSpPr>
        <p:spPr>
          <a:xfrm>
            <a:off x="628650" y="523646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4"/>
          <p:cNvSpPr txBox="1"/>
          <p:nvPr>
            <p:ph idx="4" type="body"/>
          </p:nvPr>
        </p:nvSpPr>
        <p:spPr>
          <a:xfrm>
            <a:off x="628650" y="1208630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34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145" name="Google Shape;14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75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">
  <p:cSld name="Bullets and Imag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idx="1" type="body"/>
          </p:nvPr>
        </p:nvSpPr>
        <p:spPr>
          <a:xfrm>
            <a:off x="628650" y="1575808"/>
            <a:ext cx="4473353" cy="2165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2" type="body"/>
          </p:nvPr>
        </p:nvSpPr>
        <p:spPr>
          <a:xfrm>
            <a:off x="628650" y="3815081"/>
            <a:ext cx="4473353" cy="950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0066A1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5"/>
          <p:cNvSpPr/>
          <p:nvPr>
            <p:ph idx="3" type="pic"/>
          </p:nvPr>
        </p:nvSpPr>
        <p:spPr>
          <a:xfrm>
            <a:off x="5188465" y="1583838"/>
            <a:ext cx="2697508" cy="3180505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35"/>
          <p:cNvSpPr txBox="1"/>
          <p:nvPr>
            <p:ph type="title"/>
          </p:nvPr>
        </p:nvSpPr>
        <p:spPr>
          <a:xfrm>
            <a:off x="628600" y="519777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5"/>
          <p:cNvSpPr txBox="1"/>
          <p:nvPr>
            <p:ph idx="4" type="body"/>
          </p:nvPr>
        </p:nvSpPr>
        <p:spPr>
          <a:xfrm>
            <a:off x="628600" y="1192180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text, night sky&#10;&#10;Description automatically generated" id="152" name="Google Shape;15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07492" y="99980"/>
            <a:ext cx="779974" cy="52383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5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Islamabad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75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Option">
  <p:cSld name="Blank O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75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628650" y="1994273"/>
            <a:ext cx="7192736" cy="2700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1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6622" y="197647"/>
            <a:ext cx="957445" cy="53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1"/>
          <p:cNvSpPr txBox="1"/>
          <p:nvPr>
            <p:ph type="title"/>
          </p:nvPr>
        </p:nvSpPr>
        <p:spPr>
          <a:xfrm>
            <a:off x="649432" y="810909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628650" y="1566419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/>
          <p:nvPr/>
        </p:nvSpPr>
        <p:spPr>
          <a:xfrm>
            <a:off x="0" y="4855037"/>
            <a:ext cx="9198300" cy="288600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Islamabad</a:t>
            </a:r>
            <a:endParaRPr/>
          </a:p>
        </p:txBody>
      </p:sp>
      <p:pic>
        <p:nvPicPr>
          <p:cNvPr id="38" name="Google Shape;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5" y="5392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2"/>
          <p:cNvPicPr preferRelativeResize="0"/>
          <p:nvPr/>
        </p:nvPicPr>
        <p:blipFill rotWithShape="1">
          <a:blip r:embed="rId2">
            <a:alphaModFix amt="20000"/>
          </a:blip>
          <a:srcRect b="3261" l="7293" r="32246" t="-1536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2"/>
          <p:cNvSpPr/>
          <p:nvPr/>
        </p:nvSpPr>
        <p:spPr>
          <a:xfrm>
            <a:off x="-2255" y="0"/>
            <a:ext cx="8116389" cy="5143500"/>
          </a:xfrm>
          <a:prstGeom prst="snip1Rect">
            <a:avLst>
              <a:gd fmla="val 16667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22"/>
          <p:cNvGrpSpPr/>
          <p:nvPr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43" name="Google Shape;43;p22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2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" name="Google Shape;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2"/>
          <p:cNvSpPr txBox="1"/>
          <p:nvPr>
            <p:ph type="ctrTitle"/>
          </p:nvPr>
        </p:nvSpPr>
        <p:spPr>
          <a:xfrm>
            <a:off x="627333" y="1954061"/>
            <a:ext cx="6898820" cy="946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3AE"/>
              </a:buClr>
              <a:buSzPts val="3300"/>
              <a:buFont typeface="Calibri"/>
              <a:buNone/>
              <a:defRPr i="0" sz="3300">
                <a:solidFill>
                  <a:srgbClr val="0073A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" type="subTitle"/>
          </p:nvPr>
        </p:nvSpPr>
        <p:spPr>
          <a:xfrm>
            <a:off x="627333" y="2970031"/>
            <a:ext cx="68988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  <a:defRPr b="1" i="1" sz="25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8" name="Google Shape;48;p22"/>
          <p:cNvSpPr txBox="1"/>
          <p:nvPr>
            <p:ph idx="2" type="body"/>
          </p:nvPr>
        </p:nvSpPr>
        <p:spPr>
          <a:xfrm>
            <a:off x="627332" y="4326124"/>
            <a:ext cx="6898821" cy="297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073AE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2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2"/>
          <p:cNvSpPr txBox="1"/>
          <p:nvPr/>
        </p:nvSpPr>
        <p:spPr>
          <a:xfrm>
            <a:off x="7981228" y="4686224"/>
            <a:ext cx="11628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</a:pPr>
            <a:r>
              <a:t/>
            </a:r>
            <a:endParaRPr/>
          </a:p>
        </p:txBody>
      </p:sp>
      <p:sp>
        <p:nvSpPr>
          <p:cNvPr id="51" name="Google Shape;51;p22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Campus</a:t>
            </a:r>
            <a:endParaRPr/>
          </a:p>
        </p:txBody>
      </p:sp>
      <p:pic>
        <p:nvPicPr>
          <p:cNvPr id="52" name="Google Shape;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75" y="4822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3"/>
          <p:cNvPicPr preferRelativeResize="0"/>
          <p:nvPr/>
        </p:nvPicPr>
        <p:blipFill rotWithShape="1">
          <a:blip r:embed="rId2">
            <a:alphaModFix amt="20000"/>
          </a:blip>
          <a:srcRect b="24768" l="3022" r="2942" t="22335"/>
          <a:stretch/>
        </p:blipFill>
        <p:spPr>
          <a:xfrm rot="10800000">
            <a:off x="-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3"/>
          <p:cNvSpPr/>
          <p:nvPr/>
        </p:nvSpPr>
        <p:spPr>
          <a:xfrm>
            <a:off x="-2255" y="0"/>
            <a:ext cx="8116389" cy="5143500"/>
          </a:xfrm>
          <a:prstGeom prst="snip1Rect">
            <a:avLst>
              <a:gd fmla="val 16667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3"/>
          <p:cNvSpPr txBox="1"/>
          <p:nvPr>
            <p:ph type="ctrTitle"/>
          </p:nvPr>
        </p:nvSpPr>
        <p:spPr>
          <a:xfrm>
            <a:off x="627332" y="1796694"/>
            <a:ext cx="6862040" cy="5229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3AE"/>
              </a:buClr>
              <a:buSzPts val="3300"/>
              <a:buFont typeface="Calibri"/>
              <a:buNone/>
              <a:defRPr i="0" sz="3300">
                <a:solidFill>
                  <a:srgbClr val="0073A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" type="subTitle"/>
          </p:nvPr>
        </p:nvSpPr>
        <p:spPr>
          <a:xfrm>
            <a:off x="627331" y="2388734"/>
            <a:ext cx="6862040" cy="956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1" sz="21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23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23"/>
          <p:cNvGrpSpPr/>
          <p:nvPr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60" name="Google Shape;60;p23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3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" name="Google Shape;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3"/>
          <p:cNvSpPr txBox="1"/>
          <p:nvPr/>
        </p:nvSpPr>
        <p:spPr>
          <a:xfrm>
            <a:off x="7981228" y="4805875"/>
            <a:ext cx="1162773" cy="337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www.icit.nu.edu.pk</a:t>
            </a:r>
            <a:endParaRPr/>
          </a:p>
        </p:txBody>
      </p:sp>
      <p:sp>
        <p:nvSpPr>
          <p:cNvPr id="64" name="Google Shape;64;p23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65" name="Google Shape;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75" y="4822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628650" y="1799127"/>
            <a:ext cx="3401699" cy="296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2" type="body"/>
          </p:nvPr>
        </p:nvSpPr>
        <p:spPr>
          <a:xfrm>
            <a:off x="4093323" y="1799127"/>
            <a:ext cx="3792649" cy="296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type="title"/>
          </p:nvPr>
        </p:nvSpPr>
        <p:spPr>
          <a:xfrm>
            <a:off x="628600" y="628977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3" type="body"/>
          </p:nvPr>
        </p:nvSpPr>
        <p:spPr>
          <a:xfrm>
            <a:off x="628600" y="1328957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72" name="Google Shape;7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75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ntent">
  <p:cSld name="One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idx="1" type="body"/>
          </p:nvPr>
        </p:nvSpPr>
        <p:spPr>
          <a:xfrm>
            <a:off x="4268050" y="1731818"/>
            <a:ext cx="3617922" cy="3047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2" type="body"/>
          </p:nvPr>
        </p:nvSpPr>
        <p:spPr>
          <a:xfrm>
            <a:off x="628650" y="1717752"/>
            <a:ext cx="3518183" cy="3047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type="title"/>
          </p:nvPr>
        </p:nvSpPr>
        <p:spPr>
          <a:xfrm>
            <a:off x="628650" y="575840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3" type="body"/>
          </p:nvPr>
        </p:nvSpPr>
        <p:spPr>
          <a:xfrm>
            <a:off x="639364" y="1275820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5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79" name="Google Shape;7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300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/>
          <p:nvPr>
            <p:ph idx="1" type="body"/>
          </p:nvPr>
        </p:nvSpPr>
        <p:spPr>
          <a:xfrm>
            <a:off x="4122444" y="3268627"/>
            <a:ext cx="3763528" cy="1496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2" type="body"/>
          </p:nvPr>
        </p:nvSpPr>
        <p:spPr>
          <a:xfrm>
            <a:off x="628650" y="1647070"/>
            <a:ext cx="3413347" cy="3118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3" type="body"/>
          </p:nvPr>
        </p:nvSpPr>
        <p:spPr>
          <a:xfrm>
            <a:off x="4122444" y="1631873"/>
            <a:ext cx="3763528" cy="157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type="title"/>
          </p:nvPr>
        </p:nvSpPr>
        <p:spPr>
          <a:xfrm>
            <a:off x="628650" y="604318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4" type="body"/>
          </p:nvPr>
        </p:nvSpPr>
        <p:spPr>
          <a:xfrm>
            <a:off x="628650" y="1279458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6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87" name="Google Shape;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75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idx="1" type="body"/>
          </p:nvPr>
        </p:nvSpPr>
        <p:spPr>
          <a:xfrm>
            <a:off x="4268049" y="2403238"/>
            <a:ext cx="3617923" cy="236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2" type="body"/>
          </p:nvPr>
        </p:nvSpPr>
        <p:spPr>
          <a:xfrm>
            <a:off x="628600" y="1576733"/>
            <a:ext cx="3582249" cy="318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7"/>
          <p:cNvSpPr txBox="1"/>
          <p:nvPr>
            <p:ph idx="3" type="body"/>
          </p:nvPr>
        </p:nvSpPr>
        <p:spPr>
          <a:xfrm>
            <a:off x="4268049" y="1582557"/>
            <a:ext cx="3617923" cy="75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0" sz="12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type="title"/>
          </p:nvPr>
        </p:nvSpPr>
        <p:spPr>
          <a:xfrm>
            <a:off x="628600" y="547322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4" type="body"/>
          </p:nvPr>
        </p:nvSpPr>
        <p:spPr>
          <a:xfrm>
            <a:off x="628600" y="1219511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7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95" name="Google Shape;9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75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, Text, Bullets">
  <p:cSld name="Content, Text, Bulle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idx="1" type="body"/>
          </p:nvPr>
        </p:nvSpPr>
        <p:spPr>
          <a:xfrm>
            <a:off x="628600" y="1608463"/>
            <a:ext cx="3314336" cy="3181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8"/>
          <p:cNvSpPr txBox="1"/>
          <p:nvPr>
            <p:ph idx="2" type="body"/>
          </p:nvPr>
        </p:nvSpPr>
        <p:spPr>
          <a:xfrm>
            <a:off x="3999772" y="2532879"/>
            <a:ext cx="3886200" cy="2251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8"/>
          <p:cNvSpPr txBox="1"/>
          <p:nvPr>
            <p:ph idx="3" type="body"/>
          </p:nvPr>
        </p:nvSpPr>
        <p:spPr>
          <a:xfrm>
            <a:off x="3999772" y="1608463"/>
            <a:ext cx="3886200" cy="867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8"/>
          <p:cNvSpPr txBox="1"/>
          <p:nvPr>
            <p:ph type="title"/>
          </p:nvPr>
        </p:nvSpPr>
        <p:spPr>
          <a:xfrm>
            <a:off x="628650" y="60301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8"/>
          <p:cNvSpPr txBox="1"/>
          <p:nvPr>
            <p:ph idx="4" type="body"/>
          </p:nvPr>
        </p:nvSpPr>
        <p:spPr>
          <a:xfrm>
            <a:off x="628600" y="127054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8"/>
          <p:cNvSpPr/>
          <p:nvPr/>
        </p:nvSpPr>
        <p:spPr>
          <a:xfrm>
            <a:off x="0" y="4855037"/>
            <a:ext cx="9198389" cy="288464"/>
          </a:xfrm>
          <a:prstGeom prst="rect">
            <a:avLst/>
          </a:prstGeom>
          <a:solidFill>
            <a:srgbClr val="004578"/>
          </a:solidFill>
          <a:ln cap="flat" cmpd="sng" w="12700">
            <a:solidFill>
              <a:srgbClr val="0045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NMIC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2022 FAST NUCES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ampus</a:t>
            </a:r>
            <a:endParaRPr/>
          </a:p>
        </p:txBody>
      </p:sp>
      <p:pic>
        <p:nvPicPr>
          <p:cNvPr id="103" name="Google Shape;10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75" y="99975"/>
            <a:ext cx="2712425" cy="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1"/>
            <a:ext cx="8049986" cy="51435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CBE0EB">
                  <a:alpha val="49803"/>
                </a:srgbClr>
              </a:gs>
              <a:gs pos="79000">
                <a:srgbClr val="D8F0FA">
                  <a:alpha val="29803"/>
                </a:srgbClr>
              </a:gs>
              <a:gs pos="100000">
                <a:srgbClr val="D8F0FA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9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9"/>
          <p:cNvSpPr txBox="1"/>
          <p:nvPr>
            <p:ph type="title"/>
          </p:nvPr>
        </p:nvSpPr>
        <p:spPr>
          <a:xfrm>
            <a:off x="628650" y="263241"/>
            <a:ext cx="6634132" cy="7326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50"/>
              <a:buFont typeface="Calibri"/>
              <a:buNone/>
              <a:defRPr b="1" i="0" sz="255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9"/>
          <p:cNvSpPr txBox="1"/>
          <p:nvPr>
            <p:ph idx="1" type="body"/>
          </p:nvPr>
        </p:nvSpPr>
        <p:spPr>
          <a:xfrm>
            <a:off x="628650" y="1071619"/>
            <a:ext cx="7024354" cy="336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3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50"/>
              <a:buFont typeface="Merriweather Sans"/>
              <a:buChar char="▸"/>
              <a:defRPr b="0" i="0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9"/>
          <p:cNvSpPr txBox="1"/>
          <p:nvPr/>
        </p:nvSpPr>
        <p:spPr>
          <a:xfrm>
            <a:off x="8004914" y="4637063"/>
            <a:ext cx="1191492" cy="337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</a:pPr>
            <a:r>
              <a:rPr b="1" lang="en-US" sz="900">
                <a:solidFill>
                  <a:srgbClr val="0073AE"/>
                </a:solidFill>
                <a:latin typeface="Calibri"/>
                <a:ea typeface="Calibri"/>
                <a:cs typeface="Calibri"/>
                <a:sym typeface="Calibri"/>
              </a:rPr>
              <a:t>www.inmic.org.pk</a:t>
            </a:r>
            <a:endParaRPr/>
          </a:p>
        </p:txBody>
      </p:sp>
      <p:pic>
        <p:nvPicPr>
          <p:cNvPr id="16" name="Google Shape;16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16622" y="197647"/>
            <a:ext cx="957445" cy="5343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627333" y="3071713"/>
            <a:ext cx="6898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Saraiki Language Word Prediction and Spell Correction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63" name="Google Shape;163;p1"/>
          <p:cNvSpPr txBox="1"/>
          <p:nvPr>
            <p:ph idx="2" type="body"/>
          </p:nvPr>
        </p:nvSpPr>
        <p:spPr>
          <a:xfrm>
            <a:off x="627325" y="3679514"/>
            <a:ext cx="6898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endParaRPr sz="1400"/>
          </a:p>
          <a:p>
            <a:pPr indent="0" lvl="0" marL="0" rtl="0" algn="ctr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Muhammad Farjad Ali Raza</a:t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c93ce0caa_0_85"/>
          <p:cNvSpPr txBox="1"/>
          <p:nvPr>
            <p:ph idx="1" type="body"/>
          </p:nvPr>
        </p:nvSpPr>
        <p:spPr>
          <a:xfrm>
            <a:off x="649425" y="1007225"/>
            <a:ext cx="7192800" cy="358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Words like وہم و گمان (wehm o gumaan) containing و are separated in tokenization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Joiner and non joiner character problem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One way is using zero width space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Other is adding underscore instead of space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Emoticons, emails, numbers special characters are removed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g16c93ce0caa_0_85"/>
          <p:cNvSpPr txBox="1"/>
          <p:nvPr>
            <p:ph type="title"/>
          </p:nvPr>
        </p:nvSpPr>
        <p:spPr>
          <a:xfrm>
            <a:off x="649425" y="5644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Preprocessing Dataset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c93ce0caa_0_91"/>
          <p:cNvSpPr txBox="1"/>
          <p:nvPr>
            <p:ph type="title"/>
          </p:nvPr>
        </p:nvSpPr>
        <p:spPr>
          <a:xfrm>
            <a:off x="649425" y="5025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Dataset After Preprocessing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g16c93ce0caa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25" y="945325"/>
            <a:ext cx="7365876" cy="390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c93ce0caa_0_344"/>
          <p:cNvSpPr txBox="1"/>
          <p:nvPr>
            <p:ph idx="1" type="body"/>
          </p:nvPr>
        </p:nvSpPr>
        <p:spPr>
          <a:xfrm>
            <a:off x="649425" y="1007225"/>
            <a:ext cx="8674800" cy="433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Word2vec and fastText: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Trained for 100 epochs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Min word count 1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Different vector sizes and window sizes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RoBERTa Model: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Tokenizer trained with new tokens and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Vocabulary size set to equal to the tokenized words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Train size 80% and test size 20%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Masked language modelling probability is set 15%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Save steps are set to 10000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Trained for 8 epochs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g16c93ce0caa_0_344"/>
          <p:cNvSpPr txBox="1"/>
          <p:nvPr>
            <p:ph type="title"/>
          </p:nvPr>
        </p:nvSpPr>
        <p:spPr>
          <a:xfrm>
            <a:off x="649425" y="5644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Experimental Setup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c93ce0caa_0_112"/>
          <p:cNvSpPr txBox="1"/>
          <p:nvPr>
            <p:ph type="title"/>
          </p:nvPr>
        </p:nvSpPr>
        <p:spPr>
          <a:xfrm>
            <a:off x="649425" y="5644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Semantic Space Similarity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g16c93ce0caa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25" y="1145700"/>
            <a:ext cx="6477000" cy="370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6c93ce0caa_0_120"/>
          <p:cNvSpPr txBox="1"/>
          <p:nvPr>
            <p:ph type="title"/>
          </p:nvPr>
        </p:nvSpPr>
        <p:spPr>
          <a:xfrm>
            <a:off x="649425" y="5644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Word2vec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g16c93ce0caa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313" y="1007224"/>
            <a:ext cx="5344416" cy="38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c93ce0caa_0_219"/>
          <p:cNvSpPr txBox="1"/>
          <p:nvPr>
            <p:ph type="title"/>
          </p:nvPr>
        </p:nvSpPr>
        <p:spPr>
          <a:xfrm>
            <a:off x="649425" y="564425"/>
            <a:ext cx="6634200" cy="34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Word2vec Similarity Results (CBOW)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64" name="Google Shape;264;g16c93ce0caa_0_219"/>
          <p:cNvGraphicFramePr/>
          <p:nvPr/>
        </p:nvGraphicFramePr>
        <p:xfrm>
          <a:off x="649434" y="913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{B36E49CE-C515-47F8-909C-73C02CB5EC6F}</a:tableStyleId>
              </a:tblPr>
              <a:tblGrid>
                <a:gridCol w="1219900"/>
                <a:gridCol w="973050"/>
                <a:gridCol w="1096450"/>
                <a:gridCol w="1096450"/>
                <a:gridCol w="1096450"/>
                <a:gridCol w="1096450"/>
                <a:gridCol w="817225"/>
              </a:tblGrid>
              <a:tr h="276550">
                <a:tc rowSpan="3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Size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WordSim-353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Vector Dimensions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0.357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0.285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0.285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0.259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6c93ce0caa_0_227"/>
          <p:cNvSpPr txBox="1"/>
          <p:nvPr>
            <p:ph type="title"/>
          </p:nvPr>
        </p:nvSpPr>
        <p:spPr>
          <a:xfrm>
            <a:off x="649425" y="564425"/>
            <a:ext cx="6634200" cy="34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Word2vec Similarity Results (Skipgram)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71" name="Google Shape;271;g16c93ce0caa_0_227"/>
          <p:cNvGraphicFramePr/>
          <p:nvPr/>
        </p:nvGraphicFramePr>
        <p:xfrm>
          <a:off x="649434" y="913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{B36E49CE-C515-47F8-909C-73C02CB5EC6F}</a:tableStyleId>
              </a:tblPr>
              <a:tblGrid>
                <a:gridCol w="1219900"/>
                <a:gridCol w="973050"/>
                <a:gridCol w="1096450"/>
                <a:gridCol w="1096450"/>
                <a:gridCol w="1096450"/>
                <a:gridCol w="1096450"/>
                <a:gridCol w="817225"/>
              </a:tblGrid>
              <a:tr h="2765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Size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WordSim-353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Vector Dimensions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0.339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0.288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0.289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0.392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6c93ce0caa_0_234"/>
          <p:cNvSpPr txBox="1"/>
          <p:nvPr>
            <p:ph type="title"/>
          </p:nvPr>
        </p:nvSpPr>
        <p:spPr>
          <a:xfrm>
            <a:off x="649425" y="564425"/>
            <a:ext cx="6634200" cy="34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Word2vec Word Prediction Accuracy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78" name="Google Shape;278;g16c93ce0caa_0_234"/>
          <p:cNvGraphicFramePr/>
          <p:nvPr/>
        </p:nvGraphicFramePr>
        <p:xfrm>
          <a:off x="649434" y="913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{B36E49CE-C515-47F8-909C-73C02CB5EC6F}</a:tableStyleId>
              </a:tblPr>
              <a:tblGrid>
                <a:gridCol w="1219900"/>
                <a:gridCol w="973050"/>
                <a:gridCol w="1096450"/>
                <a:gridCol w="1096450"/>
                <a:gridCol w="1096450"/>
                <a:gridCol w="1096450"/>
                <a:gridCol w="817225"/>
              </a:tblGrid>
              <a:tr h="2765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Size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WordSim-353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Vector Dimensions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0.245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6c93ce0caa_0_241"/>
          <p:cNvSpPr txBox="1"/>
          <p:nvPr>
            <p:ph type="title"/>
          </p:nvPr>
        </p:nvSpPr>
        <p:spPr>
          <a:xfrm>
            <a:off x="649425" y="564425"/>
            <a:ext cx="6634200" cy="34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FastText Similarity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Results (CBOW)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5" name="Google Shape;285;g16c93ce0caa_0_241"/>
          <p:cNvGraphicFramePr/>
          <p:nvPr/>
        </p:nvGraphicFramePr>
        <p:xfrm>
          <a:off x="649434" y="913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{B36E49CE-C515-47F8-909C-73C02CB5EC6F}</a:tableStyleId>
              </a:tblPr>
              <a:tblGrid>
                <a:gridCol w="1219900"/>
                <a:gridCol w="973050"/>
                <a:gridCol w="1096450"/>
                <a:gridCol w="1096450"/>
                <a:gridCol w="1096450"/>
                <a:gridCol w="1096450"/>
                <a:gridCol w="817225"/>
              </a:tblGrid>
              <a:tr h="2765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Size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WordSim-353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Vector Dimensions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0.339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0.358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c93ce0caa_0_248"/>
          <p:cNvSpPr txBox="1"/>
          <p:nvPr>
            <p:ph type="title"/>
          </p:nvPr>
        </p:nvSpPr>
        <p:spPr>
          <a:xfrm>
            <a:off x="649425" y="564425"/>
            <a:ext cx="6634200" cy="34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Fasttext Similarity Results (Skipgram)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92" name="Google Shape;292;g16c93ce0caa_0_248"/>
          <p:cNvGraphicFramePr/>
          <p:nvPr/>
        </p:nvGraphicFramePr>
        <p:xfrm>
          <a:off x="649434" y="913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{B36E49CE-C515-47F8-909C-73C02CB5EC6F}</a:tableStyleId>
              </a:tblPr>
              <a:tblGrid>
                <a:gridCol w="1219900"/>
                <a:gridCol w="973050"/>
                <a:gridCol w="1096450"/>
                <a:gridCol w="1096450"/>
                <a:gridCol w="1096450"/>
                <a:gridCol w="1096450"/>
                <a:gridCol w="817225"/>
              </a:tblGrid>
              <a:tr h="2765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Size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WordSim-353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Vector Dimensions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0.417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649425" y="1518925"/>
            <a:ext cx="7192800" cy="29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Many languages are spoken and written around the globe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In Pakistan, people speak and write in several languages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Saraiki is local language of Pakistan mostly spoken in South Punjab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Predicting missing words, finding similar words and spell correction are fundamental tasks of NLP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Embeddings of any language can be used to predict missing words and find similar words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4"/>
          <p:cNvSpPr txBox="1"/>
          <p:nvPr>
            <p:ph type="title"/>
          </p:nvPr>
        </p:nvSpPr>
        <p:spPr>
          <a:xfrm>
            <a:off x="649432" y="810909"/>
            <a:ext cx="6634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600"/>
              <a:buFont typeface="Times New Roman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6c93ce0caa_0_255"/>
          <p:cNvSpPr txBox="1"/>
          <p:nvPr>
            <p:ph type="title"/>
          </p:nvPr>
        </p:nvSpPr>
        <p:spPr>
          <a:xfrm>
            <a:off x="649425" y="564425"/>
            <a:ext cx="6634200" cy="34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Fasttext Word Prediction Accuracy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99" name="Google Shape;299;g16c93ce0caa_0_255"/>
          <p:cNvGraphicFramePr/>
          <p:nvPr/>
        </p:nvGraphicFramePr>
        <p:xfrm>
          <a:off x="649434" y="913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{B36E49CE-C515-47F8-909C-73C02CB5EC6F}</a:tableStyleId>
              </a:tblPr>
              <a:tblGrid>
                <a:gridCol w="1219900"/>
                <a:gridCol w="973050"/>
                <a:gridCol w="1096450"/>
                <a:gridCol w="1096450"/>
                <a:gridCol w="1096450"/>
                <a:gridCol w="1096450"/>
                <a:gridCol w="817225"/>
              </a:tblGrid>
              <a:tr h="2765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Size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WordSim-353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 gridSpan="6"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Vector Dimensions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299500">
                <a:tc vMerge="1"/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0.295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c93ce0caa_0_262"/>
          <p:cNvSpPr txBox="1"/>
          <p:nvPr>
            <p:ph type="title"/>
          </p:nvPr>
        </p:nvSpPr>
        <p:spPr>
          <a:xfrm>
            <a:off x="970875" y="649725"/>
            <a:ext cx="6634200" cy="34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Highest Similarity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6" name="Google Shape;306;g16c93ce0caa_0_262"/>
          <p:cNvGraphicFramePr/>
          <p:nvPr/>
        </p:nvGraphicFramePr>
        <p:xfrm>
          <a:off x="649425" y="111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{B36E49CE-C515-47F8-909C-73C02CB5EC6F}</a:tableStyleId>
              </a:tblPr>
              <a:tblGrid>
                <a:gridCol w="1819275"/>
                <a:gridCol w="1819275"/>
                <a:gridCol w="1819275"/>
                <a:gridCol w="1819275"/>
              </a:tblGrid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b="1" sz="2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Size</a:t>
                      </a:r>
                      <a:endParaRPr b="1" sz="2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Vector Size</a:t>
                      </a:r>
                      <a:endParaRPr b="1" sz="2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Similarity</a:t>
                      </a:r>
                      <a:endParaRPr b="1" sz="2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</a:tr>
              <a:tr h="680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Word2vec CBoW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0.357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Word2vec Skipgram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0.392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Fasttext Cbow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0.358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Fasttext Skipgram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0.417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c93ce0caa_0_268"/>
          <p:cNvSpPr txBox="1"/>
          <p:nvPr>
            <p:ph type="title"/>
          </p:nvPr>
        </p:nvSpPr>
        <p:spPr>
          <a:xfrm>
            <a:off x="1254900" y="808175"/>
            <a:ext cx="6634200" cy="34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Highest Accuracy On Word Prediction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3" name="Google Shape;313;g16c93ce0caa_0_268"/>
          <p:cNvGraphicFramePr/>
          <p:nvPr/>
        </p:nvGraphicFramePr>
        <p:xfrm>
          <a:off x="933450" y="157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{B36E49CE-C515-47F8-909C-73C02CB5EC6F}</a:tableStyleId>
              </a:tblPr>
              <a:tblGrid>
                <a:gridCol w="1778150"/>
                <a:gridCol w="1778150"/>
                <a:gridCol w="1778150"/>
                <a:gridCol w="1778150"/>
              </a:tblGrid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b="1" sz="2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A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Size</a:t>
                      </a:r>
                      <a:endParaRPr b="1" sz="2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A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Vector Size</a:t>
                      </a:r>
                      <a:endParaRPr b="1" sz="2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A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2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6A1"/>
                    </a:solidFill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Word2vec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0.245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Fasttext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0.295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6c93ce0caa_0_328"/>
          <p:cNvSpPr txBox="1"/>
          <p:nvPr>
            <p:ph type="title"/>
          </p:nvPr>
        </p:nvSpPr>
        <p:spPr>
          <a:xfrm>
            <a:off x="929399" y="798700"/>
            <a:ext cx="7285200" cy="61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Spell Correction and Levenshtein Distance Results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20" name="Google Shape;320;g16c93ce0caa_0_328"/>
          <p:cNvGraphicFramePr/>
          <p:nvPr/>
        </p:nvGraphicFramePr>
        <p:xfrm>
          <a:off x="649425" y="168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{B36E49CE-C515-47F8-909C-73C02CB5EC6F}</a:tableStyleId>
              </a:tblPr>
              <a:tblGrid>
                <a:gridCol w="1469975"/>
                <a:gridCol w="1578225"/>
              </a:tblGrid>
              <a:tr h="45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Word Error</a:t>
                      </a:r>
                      <a:endParaRPr b="1"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L.D Accuracy</a:t>
                      </a:r>
                      <a:endParaRPr b="1" sz="1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</a:tr>
              <a:tr h="45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0.79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0.46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0.39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0.26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1" name="Google Shape;321;g16c93ce0caa_0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775" y="1738425"/>
            <a:ext cx="4278124" cy="26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6c93ce0caa_0_320"/>
          <p:cNvSpPr txBox="1"/>
          <p:nvPr>
            <p:ph type="title"/>
          </p:nvPr>
        </p:nvSpPr>
        <p:spPr>
          <a:xfrm>
            <a:off x="649450" y="725577"/>
            <a:ext cx="6634200" cy="493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RoBERTa Training and Validation Loss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g16c93ce0caa_0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38" y="1400075"/>
            <a:ext cx="6380576" cy="341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6c93ce0caa_0_277"/>
          <p:cNvSpPr txBox="1"/>
          <p:nvPr>
            <p:ph type="title"/>
          </p:nvPr>
        </p:nvSpPr>
        <p:spPr>
          <a:xfrm>
            <a:off x="853563" y="722875"/>
            <a:ext cx="6634200" cy="34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RoBERTa Base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35" name="Google Shape;335;g16c93ce0caa_0_277"/>
          <p:cNvGraphicFramePr/>
          <p:nvPr/>
        </p:nvGraphicFramePr>
        <p:xfrm>
          <a:off x="359238" y="143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{7A043150-FD0D-42B7-9633-9A6AD4C34EF3}</a:tableStyleId>
              </a:tblPr>
              <a:tblGrid>
                <a:gridCol w="1175350"/>
                <a:gridCol w="832425"/>
                <a:gridCol w="809450"/>
                <a:gridCol w="849675"/>
                <a:gridCol w="825325"/>
                <a:gridCol w="788725"/>
                <a:gridCol w="813125"/>
                <a:gridCol w="788750"/>
                <a:gridCol w="740000"/>
              </a:tblGrid>
              <a:tr h="301750"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Epoch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744700"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Loss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6.562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6.060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5.748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5.616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5.508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5.328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5.321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5.297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71025"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Loss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6.364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6.032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5.802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5.616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5.506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5.455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5.362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5.392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c93ce0caa_0_286"/>
          <p:cNvSpPr txBox="1"/>
          <p:nvPr>
            <p:ph type="title"/>
          </p:nvPr>
        </p:nvSpPr>
        <p:spPr>
          <a:xfrm>
            <a:off x="859650" y="698500"/>
            <a:ext cx="6634200" cy="34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RoBERTa Distilled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42" name="Google Shape;342;g16c93ce0caa_0_286"/>
          <p:cNvGraphicFramePr/>
          <p:nvPr/>
        </p:nvGraphicFramePr>
        <p:xfrm>
          <a:off x="298288" y="143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{7A043150-FD0D-42B7-9633-9A6AD4C34EF3}</a:tableStyleId>
              </a:tblPr>
              <a:tblGrid>
                <a:gridCol w="1175350"/>
                <a:gridCol w="832425"/>
                <a:gridCol w="906950"/>
                <a:gridCol w="788750"/>
                <a:gridCol w="776575"/>
                <a:gridCol w="813100"/>
                <a:gridCol w="800925"/>
                <a:gridCol w="830300"/>
                <a:gridCol w="832525"/>
              </a:tblGrid>
              <a:tr h="301750"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Epoch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23775"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Loss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6.566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6.043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5.845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5.618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5.480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5.427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5.359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5.322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33450"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Loss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6.386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6.078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5.857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5.719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5.593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5.508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5.512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5.473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144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6c93ce0caa_0_126"/>
          <p:cNvSpPr txBox="1"/>
          <p:nvPr>
            <p:ph type="title"/>
          </p:nvPr>
        </p:nvSpPr>
        <p:spPr>
          <a:xfrm>
            <a:off x="649425" y="5644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RoBERTa Word Prediction Results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9" name="Google Shape;349;g16c93ce0caa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063" y="952400"/>
            <a:ext cx="4070924" cy="38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c93ce0caa_0_132"/>
          <p:cNvSpPr txBox="1"/>
          <p:nvPr>
            <p:ph type="title"/>
          </p:nvPr>
        </p:nvSpPr>
        <p:spPr>
          <a:xfrm>
            <a:off x="649425" y="5644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RoBERTa 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Results On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Huggingface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6" name="Google Shape;356;g16c93ce0caa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875" y="1007225"/>
            <a:ext cx="5294250" cy="38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6c93ce0caa_0_139"/>
          <p:cNvSpPr txBox="1"/>
          <p:nvPr>
            <p:ph type="title"/>
          </p:nvPr>
        </p:nvSpPr>
        <p:spPr>
          <a:xfrm>
            <a:off x="1254900" y="698499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RoBERTa Accuracy Results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63" name="Google Shape;363;g16c93ce0caa_0_139"/>
          <p:cNvGraphicFramePr/>
          <p:nvPr/>
        </p:nvGraphicFramePr>
        <p:xfrm>
          <a:off x="1528750" y="1614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{B36E49CE-C515-47F8-909C-73C02CB5EC6F}</a:tableStyleId>
              </a:tblPr>
              <a:tblGrid>
                <a:gridCol w="2028825"/>
                <a:gridCol w="2028825"/>
                <a:gridCol w="2028825"/>
              </a:tblGrid>
              <a:tr h="63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2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Perplexity</a:t>
                      </a:r>
                      <a:endParaRPr b="1" sz="2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2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3AE"/>
                    </a:solidFill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RoBERTa Base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217.29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63%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Distilled RoBERTa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234.12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58%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65c6ddfc4e_0_72"/>
          <p:cNvSpPr txBox="1"/>
          <p:nvPr>
            <p:ph idx="1" type="body"/>
          </p:nvPr>
        </p:nvSpPr>
        <p:spPr>
          <a:xfrm>
            <a:off x="649425" y="1421398"/>
            <a:ext cx="7192800" cy="27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To the best of our knowledge no model has been trained for word prediction in Saraiki language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Dataset cannot be found online for Saraiki language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There is no spell correction method for Saraiki language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g165c6ddfc4e_0_72"/>
          <p:cNvSpPr txBox="1"/>
          <p:nvPr>
            <p:ph type="title"/>
          </p:nvPr>
        </p:nvSpPr>
        <p:spPr>
          <a:xfrm>
            <a:off x="649432" y="810909"/>
            <a:ext cx="6634200" cy="61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6c93ce0caa_0_147"/>
          <p:cNvSpPr txBox="1"/>
          <p:nvPr>
            <p:ph type="title"/>
          </p:nvPr>
        </p:nvSpPr>
        <p:spPr>
          <a:xfrm>
            <a:off x="649425" y="5644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g16c93ce0caa_0_147"/>
          <p:cNvSpPr txBox="1"/>
          <p:nvPr>
            <p:ph idx="1" type="body"/>
          </p:nvPr>
        </p:nvSpPr>
        <p:spPr>
          <a:xfrm>
            <a:off x="411900" y="1007225"/>
            <a:ext cx="8320200" cy="331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We have use Word2vec and Fasttext with different window sizes and vector sizes for word prediction and similarity task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We used Levenshtien distance for spell correction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Word2vec accuracy on word prediction task 24%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Fasttext accuracy on word prediction task is 29%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Number of Incorrect characters in word decreases accuracy of spell correction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Word prediction using RoBERTa base accuracy is 63% and distilled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accuracy is 58%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With vector size 768 word2vec word prediction accuracy is 20% and fastText accuracy is 18%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6c93ce0caa_0_163"/>
          <p:cNvSpPr txBox="1"/>
          <p:nvPr>
            <p:ph type="title"/>
          </p:nvPr>
        </p:nvSpPr>
        <p:spPr>
          <a:xfrm>
            <a:off x="649425" y="5644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g16c93ce0caa_0_163"/>
          <p:cNvSpPr txBox="1"/>
          <p:nvPr>
            <p:ph idx="1" type="body"/>
          </p:nvPr>
        </p:nvSpPr>
        <p:spPr>
          <a:xfrm>
            <a:off x="649425" y="1202000"/>
            <a:ext cx="8773800" cy="261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We aim to collect more dataset to improve embeddings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Speech recognition is important task we want to build a model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that can recognize Saraiki speech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Part of Speech, NER taggers, sentiment analysis, text classification,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automatic video captions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Translation of Saraiki language is not listed in google translate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c93ce0caa_0_157"/>
          <p:cNvSpPr txBox="1"/>
          <p:nvPr>
            <p:ph type="title"/>
          </p:nvPr>
        </p:nvSpPr>
        <p:spPr>
          <a:xfrm>
            <a:off x="1254900" y="20148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Any Questions !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"/>
          <p:cNvSpPr txBox="1"/>
          <p:nvPr>
            <p:ph idx="1" type="body"/>
          </p:nvPr>
        </p:nvSpPr>
        <p:spPr>
          <a:xfrm>
            <a:off x="628650" y="1994273"/>
            <a:ext cx="71928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3000">
                <a:solidFill>
                  <a:srgbClr val="0073A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;-)</a:t>
            </a:r>
            <a:endParaRPr sz="3000">
              <a:solidFill>
                <a:srgbClr val="0073A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c93ce0caa_0_10"/>
          <p:cNvSpPr txBox="1"/>
          <p:nvPr>
            <p:ph idx="1" type="body"/>
          </p:nvPr>
        </p:nvSpPr>
        <p:spPr>
          <a:xfrm>
            <a:off x="649425" y="1421399"/>
            <a:ext cx="7192800" cy="80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Word prediction when typing text has been done for many languages we want to predict next word for Saraiki language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g16c93ce0caa_0_10"/>
          <p:cNvSpPr txBox="1"/>
          <p:nvPr>
            <p:ph type="title"/>
          </p:nvPr>
        </p:nvSpPr>
        <p:spPr>
          <a:xfrm>
            <a:off x="649425" y="713402"/>
            <a:ext cx="6634200" cy="48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g16c93ce0ca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500" y="2228699"/>
            <a:ext cx="3006643" cy="26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c93ce0caa_0_18"/>
          <p:cNvSpPr txBox="1"/>
          <p:nvPr>
            <p:ph idx="1" type="body"/>
          </p:nvPr>
        </p:nvSpPr>
        <p:spPr>
          <a:xfrm>
            <a:off x="649425" y="1421399"/>
            <a:ext cx="7192800" cy="80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Spell correction is also important when typing text we want to correct spelling errors in Saraiki language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g16c93ce0caa_0_18"/>
          <p:cNvSpPr txBox="1"/>
          <p:nvPr>
            <p:ph type="title"/>
          </p:nvPr>
        </p:nvSpPr>
        <p:spPr>
          <a:xfrm>
            <a:off x="649425" y="725602"/>
            <a:ext cx="6634200" cy="456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r>
              <a:rPr baseline="-25000" lang="en-US" sz="3000">
                <a:latin typeface="Times New Roman"/>
                <a:ea typeface="Times New Roman"/>
                <a:cs typeface="Times New Roman"/>
                <a:sym typeface="Times New Roman"/>
              </a:rPr>
              <a:t>(cont)</a:t>
            </a:r>
            <a:endParaRPr baseline="-25000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g16c93ce0ca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350" y="2228699"/>
            <a:ext cx="3408355" cy="261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6c93ce0caa_0_34"/>
          <p:cNvSpPr txBox="1"/>
          <p:nvPr>
            <p:ph idx="1" type="body"/>
          </p:nvPr>
        </p:nvSpPr>
        <p:spPr>
          <a:xfrm>
            <a:off x="649425" y="1421404"/>
            <a:ext cx="7192800" cy="28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Can we develop a model that can predict missing words in Saraiki language?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Can we find similar words by using model in Saraiki language?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Can we modify existing spell correction techniques for Saraiki language?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g16c93ce0caa_0_34"/>
          <p:cNvSpPr txBox="1"/>
          <p:nvPr>
            <p:ph type="title"/>
          </p:nvPr>
        </p:nvSpPr>
        <p:spPr>
          <a:xfrm>
            <a:off x="649432" y="810909"/>
            <a:ext cx="6634200" cy="61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Research Questions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c93ce0caa_0_56"/>
          <p:cNvSpPr txBox="1"/>
          <p:nvPr>
            <p:ph idx="1" type="body"/>
          </p:nvPr>
        </p:nvSpPr>
        <p:spPr>
          <a:xfrm>
            <a:off x="649425" y="1421399"/>
            <a:ext cx="7192800" cy="331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Generating corpus for Saraiki language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Preprocessing raw dataset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Predicting missing words in a sentence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Finding similar words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Correcting spelling errors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Performance evaluation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g16c93ce0caa_0_56"/>
          <p:cNvSpPr txBox="1"/>
          <p:nvPr>
            <p:ph type="title"/>
          </p:nvPr>
        </p:nvSpPr>
        <p:spPr>
          <a:xfrm>
            <a:off x="649432" y="810909"/>
            <a:ext cx="6634200" cy="61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Research Contribution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c93ce0caa_0_62"/>
          <p:cNvSpPr txBox="1"/>
          <p:nvPr>
            <p:ph idx="1" type="body"/>
          </p:nvPr>
        </p:nvSpPr>
        <p:spPr>
          <a:xfrm>
            <a:off x="649425" y="1421400"/>
            <a:ext cx="7192800" cy="173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g16c93ce0caa_0_62"/>
          <p:cNvSpPr txBox="1"/>
          <p:nvPr>
            <p:ph type="title"/>
          </p:nvPr>
        </p:nvSpPr>
        <p:spPr>
          <a:xfrm>
            <a:off x="649425" y="5644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g16c93ce0caa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25" y="1007225"/>
            <a:ext cx="7192802" cy="380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c93ce0caa_0_69"/>
          <p:cNvSpPr txBox="1"/>
          <p:nvPr>
            <p:ph idx="1" type="body"/>
          </p:nvPr>
        </p:nvSpPr>
        <p:spPr>
          <a:xfrm>
            <a:off x="649425" y="1007225"/>
            <a:ext cx="7192800" cy="29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Scrapped from online websites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Wikipedia dumps are used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Combination of urduhack and regex operation are used to clean and filter dataset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▸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Spacy is used for sentence and word tokenizatio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g16c93ce0caa_0_69"/>
          <p:cNvSpPr txBox="1"/>
          <p:nvPr>
            <p:ph type="title"/>
          </p:nvPr>
        </p:nvSpPr>
        <p:spPr>
          <a:xfrm>
            <a:off x="649425" y="564424"/>
            <a:ext cx="6634200" cy="44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 1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2016-10-24T19:40:55Z</dcterms:created>
  <dc:creator>Microsoft Office User</dc:creator>
</cp:coreProperties>
</file>